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5" r:id="rId3"/>
    <p:sldId id="266" r:id="rId4"/>
    <p:sldId id="267" r:id="rId5"/>
    <p:sldId id="269" r:id="rId6"/>
    <p:sldId id="270" r:id="rId7"/>
    <p:sldId id="271" r:id="rId8"/>
    <p:sldId id="272" r:id="rId9"/>
    <p:sldId id="276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5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0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1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8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1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7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3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1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1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7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D6A17-7BE7-48B0-9E94-FF27A1FCFBA2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1192-302B-493A-9418-528966E85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Accounting: Purpose and Use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Financial Statements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00B050"/>
                </a:solidFill>
              </a:rPr>
              <a:t>Matching</a:t>
            </a:r>
            <a:r>
              <a:rPr lang="en-US" sz="3200" dirty="0"/>
              <a:t>, and </a:t>
            </a:r>
            <a:r>
              <a:rPr lang="en-US" sz="3200" dirty="0">
                <a:solidFill>
                  <a:srgbClr val="0070C0"/>
                </a:solidFill>
              </a:rPr>
              <a:t>Estimation</a:t>
            </a:r>
          </a:p>
        </p:txBody>
      </p:sp>
    </p:spTree>
    <p:extLst>
      <p:ext uri="{BB962C8B-B14F-4D97-AF65-F5344CB8AC3E}">
        <p14:creationId xmlns:p14="http://schemas.microsoft.com/office/powerpoint/2010/main" val="221778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4291"/>
            <a:ext cx="10515600" cy="1093076"/>
          </a:xfrm>
        </p:spPr>
        <p:txBody>
          <a:bodyPr/>
          <a:lstStyle/>
          <a:p>
            <a:r>
              <a:rPr lang="en-US" b="1" u="sng" dirty="0">
                <a:solidFill>
                  <a:srgbClr val="0070C0"/>
                </a:solidFill>
              </a:rPr>
              <a:t>Our Class Thesis: </a:t>
            </a:r>
            <a:r>
              <a:rPr lang="en-US" b="1" u="sng" dirty="0">
                <a:solidFill>
                  <a:srgbClr val="FF0000"/>
                </a:solidFill>
              </a:rPr>
              <a:t>The purpose of accounting</a:t>
            </a:r>
            <a:endParaRPr lang="en-US" b="1" u="sn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07" y="1387367"/>
            <a:ext cx="11761075" cy="528670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Profit measurement </a:t>
            </a:r>
            <a:r>
              <a:rPr lang="en-US" sz="4000" dirty="0"/>
              <a:t>(to estimate firm performance)</a:t>
            </a:r>
            <a:endParaRPr lang="en-US" sz="4000" dirty="0">
              <a:solidFill>
                <a:srgbClr val="7030A0"/>
              </a:solidFill>
            </a:endParaRPr>
          </a:p>
          <a:p>
            <a:r>
              <a:rPr lang="en-US" sz="4000" dirty="0">
                <a:solidFill>
                  <a:srgbClr val="7030A0"/>
                </a:solidFill>
              </a:rPr>
              <a:t>Profit used as a basis for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u="sng" dirty="0">
                <a:solidFill>
                  <a:srgbClr val="FF0000"/>
                </a:solidFill>
              </a:rPr>
              <a:t>decision making</a:t>
            </a:r>
          </a:p>
          <a:p>
            <a:pPr lvl="1"/>
            <a:r>
              <a:rPr lang="en-US" sz="3600" dirty="0">
                <a:solidFill>
                  <a:srgbClr val="002060"/>
                </a:solidFill>
              </a:rPr>
              <a:t>How to use </a:t>
            </a:r>
            <a:r>
              <a:rPr lang="en-US" sz="3600" b="1" u="sng" dirty="0">
                <a:solidFill>
                  <a:srgbClr val="002060"/>
                </a:solidFill>
              </a:rPr>
              <a:t>internal</a:t>
            </a:r>
            <a:r>
              <a:rPr lang="en-US" sz="3600" dirty="0">
                <a:solidFill>
                  <a:srgbClr val="002060"/>
                </a:solidFill>
              </a:rPr>
              <a:t> resources to make sales </a:t>
            </a:r>
            <a:r>
              <a:rPr lang="en-US" sz="3600" dirty="0"/>
              <a:t>(i.e. manage)</a:t>
            </a:r>
          </a:p>
          <a:p>
            <a:pPr lvl="1"/>
            <a:r>
              <a:rPr lang="en-US" sz="3600" dirty="0">
                <a:solidFill>
                  <a:srgbClr val="00B050"/>
                </a:solidFill>
              </a:rPr>
              <a:t>Whether to fund a firm </a:t>
            </a:r>
            <a:r>
              <a:rPr lang="en-US" sz="3600" dirty="0"/>
              <a:t>(i.e. investors – </a:t>
            </a:r>
            <a:r>
              <a:rPr lang="en-US" sz="3600" b="1" u="sng" dirty="0"/>
              <a:t>external</a:t>
            </a:r>
            <a:r>
              <a:rPr lang="en-US" sz="3600" dirty="0"/>
              <a:t> decisions)</a:t>
            </a:r>
          </a:p>
          <a:p>
            <a:pPr lvl="1"/>
            <a:r>
              <a:rPr lang="en-US" sz="3600" dirty="0">
                <a:solidFill>
                  <a:srgbClr val="7030A0"/>
                </a:solidFill>
              </a:rPr>
              <a:t>Both decisions try to increase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b="1" u="sng" dirty="0">
                <a:solidFill>
                  <a:srgbClr val="FF0000"/>
                </a:solidFill>
              </a:rPr>
              <a:t>firm value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i="1" dirty="0">
                <a:solidFill>
                  <a:srgbClr val="FF0000"/>
                </a:solidFill>
              </a:rPr>
              <a:t>LR profit stream</a:t>
            </a:r>
            <a:endParaRPr lang="en-US" sz="3600" b="1" i="1" u="sng" dirty="0">
              <a:solidFill>
                <a:srgbClr val="FF0000"/>
              </a:solidFill>
            </a:endParaRPr>
          </a:p>
          <a:p>
            <a:pPr lvl="1"/>
            <a:r>
              <a:rPr lang="en-US" sz="3600" dirty="0">
                <a:solidFill>
                  <a:srgbClr val="002060"/>
                </a:solidFill>
              </a:rPr>
              <a:t>Within an </a:t>
            </a:r>
            <a:r>
              <a:rPr lang="en-US" sz="3600" b="1" i="1" dirty="0">
                <a:solidFill>
                  <a:srgbClr val="FFC000"/>
                </a:solidFill>
              </a:rPr>
              <a:t>ethical</a:t>
            </a:r>
            <a:r>
              <a:rPr lang="en-US" sz="3600" b="1" i="1" dirty="0">
                <a:solidFill>
                  <a:srgbClr val="002060"/>
                </a:solidFill>
              </a:rPr>
              <a:t> and sustainable</a:t>
            </a:r>
            <a:r>
              <a:rPr lang="en-US" sz="3600" dirty="0">
                <a:solidFill>
                  <a:srgbClr val="002060"/>
                </a:solidFill>
              </a:rPr>
              <a:t> context (including CSR)</a:t>
            </a:r>
            <a:endParaRPr lang="en-US" sz="4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4000" u="sng" dirty="0"/>
              <a:t>Main concepts</a:t>
            </a:r>
            <a:r>
              <a:rPr lang="en-US" sz="4000" dirty="0"/>
              <a:t>: </a:t>
            </a:r>
            <a:r>
              <a:rPr lang="en-US" sz="4000" dirty="0">
                <a:solidFill>
                  <a:srgbClr val="0070C0"/>
                </a:solidFill>
              </a:rPr>
              <a:t>Accrual (matching) </a:t>
            </a:r>
            <a:r>
              <a:rPr lang="en-US" sz="4000" dirty="0"/>
              <a:t>cf. </a:t>
            </a:r>
            <a:r>
              <a:rPr lang="en-US" sz="4000" dirty="0">
                <a:solidFill>
                  <a:srgbClr val="FF0000"/>
                </a:solidFill>
              </a:rPr>
              <a:t>cash flow </a:t>
            </a:r>
            <a:r>
              <a:rPr lang="en-US" sz="4000" dirty="0"/>
              <a:t>&amp; </a:t>
            </a:r>
            <a:r>
              <a:rPr lang="en-US" sz="4000" dirty="0">
                <a:solidFill>
                  <a:srgbClr val="00B050"/>
                </a:solidFill>
              </a:rPr>
              <a:t>cost behavior (Contribution Margin Income statement)</a:t>
            </a:r>
          </a:p>
        </p:txBody>
      </p:sp>
    </p:spTree>
    <p:extLst>
      <p:ext uri="{BB962C8B-B14F-4D97-AF65-F5344CB8AC3E}">
        <p14:creationId xmlns:p14="http://schemas.microsoft.com/office/powerpoint/2010/main" val="361432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1027"/>
          </a:xfrm>
        </p:spPr>
        <p:txBody>
          <a:bodyPr/>
          <a:lstStyle/>
          <a:p>
            <a:r>
              <a:rPr lang="en-US" dirty="0"/>
              <a:t>Accrual Financial Statements: Cash?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116" y="1139752"/>
            <a:ext cx="9059917" cy="5492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82349" y="1920240"/>
            <a:ext cx="12207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 PQ</a:t>
            </a:r>
          </a:p>
          <a:p>
            <a:r>
              <a:rPr lang="en-US" sz="3600" u="sng" dirty="0"/>
              <a:t>(VQ)</a:t>
            </a:r>
          </a:p>
          <a:p>
            <a:r>
              <a:rPr lang="en-US" sz="3600" dirty="0"/>
              <a:t> CM</a:t>
            </a:r>
          </a:p>
          <a:p>
            <a:r>
              <a:rPr lang="en-US" sz="3600" u="sng" dirty="0"/>
              <a:t> (F)  </a:t>
            </a:r>
          </a:p>
          <a:p>
            <a:r>
              <a:rPr lang="en-US" sz="3600" dirty="0"/>
              <a:t>Profit</a:t>
            </a:r>
          </a:p>
        </p:txBody>
      </p:sp>
    </p:spTree>
    <p:extLst>
      <p:ext uri="{BB962C8B-B14F-4D97-AF65-F5344CB8AC3E}">
        <p14:creationId xmlns:p14="http://schemas.microsoft.com/office/powerpoint/2010/main" val="3880753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Accrual statements: </a:t>
            </a:r>
            <a:r>
              <a:rPr lang="en-US" b="1" dirty="0">
                <a:highlight>
                  <a:srgbClr val="FFFF00"/>
                </a:highlight>
              </a:rPr>
              <a:t>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489166"/>
            <a:ext cx="10765971" cy="5029200"/>
          </a:xfrm>
        </p:spPr>
        <p:txBody>
          <a:bodyPr>
            <a:normAutofit/>
          </a:bodyPr>
          <a:lstStyle/>
          <a:p>
            <a:r>
              <a:rPr lang="en-US" sz="3200" dirty="0"/>
              <a:t>Accrual statements tell the story of the firm (</a:t>
            </a:r>
            <a:r>
              <a:rPr lang="en-US" sz="3200" u="sng" dirty="0"/>
              <a:t>business model</a:t>
            </a:r>
            <a:r>
              <a:rPr lang="en-US" sz="3200" dirty="0"/>
              <a:t>)</a:t>
            </a:r>
          </a:p>
          <a:p>
            <a:pPr lvl="1"/>
            <a:r>
              <a:rPr lang="en-US" sz="2800" dirty="0">
                <a:solidFill>
                  <a:srgbClr val="00B050"/>
                </a:solidFill>
              </a:rPr>
              <a:t>(IS):</a:t>
            </a:r>
            <a:r>
              <a:rPr lang="en-US" sz="2800" u="sng" dirty="0">
                <a:solidFill>
                  <a:srgbClr val="00B050"/>
                </a:solidFill>
              </a:rPr>
              <a:t>Revenue model</a:t>
            </a:r>
            <a:r>
              <a:rPr lang="en-US" sz="2800" dirty="0">
                <a:solidFill>
                  <a:srgbClr val="00B050"/>
                </a:solidFill>
              </a:rPr>
              <a:t> (idea for sales), but at what cost? </a:t>
            </a:r>
          </a:p>
          <a:p>
            <a:pPr lvl="1"/>
            <a:r>
              <a:rPr lang="en-US" sz="2800" dirty="0">
                <a:solidFill>
                  <a:srgbClr val="0070C0"/>
                </a:solidFill>
              </a:rPr>
              <a:t>(BS):What assets and operations are necessary? </a:t>
            </a:r>
          </a:p>
          <a:p>
            <a:pPr lvl="1"/>
            <a:r>
              <a:rPr lang="en-US" sz="2800" dirty="0">
                <a:solidFill>
                  <a:srgbClr val="0070C0"/>
                </a:solidFill>
              </a:rPr>
              <a:t>(BS):How are they financed?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(SCF):s there sufficient cash to operate? Is it sustainable?</a:t>
            </a:r>
          </a:p>
          <a:p>
            <a:r>
              <a:rPr lang="en-US" sz="3200" u="sng" dirty="0">
                <a:solidFill>
                  <a:srgbClr val="00B050"/>
                </a:solidFill>
              </a:rPr>
              <a:t>Matching</a:t>
            </a:r>
            <a:r>
              <a:rPr lang="en-US" sz="3200" dirty="0">
                <a:solidFill>
                  <a:srgbClr val="00B050"/>
                </a:solidFill>
              </a:rPr>
              <a:t> (alignment of revenue with its cost) is on the INCOME STATEMENT (a.k.a. Profit &amp; Loss or P&amp;L)</a:t>
            </a:r>
          </a:p>
          <a:p>
            <a:r>
              <a:rPr lang="en-US" sz="3200" dirty="0">
                <a:solidFill>
                  <a:srgbClr val="0070C0"/>
                </a:solidFill>
              </a:rPr>
              <a:t>BALANCE SHEET balances due to financing of assets</a:t>
            </a:r>
          </a:p>
          <a:p>
            <a:pPr lvl="1"/>
            <a:r>
              <a:rPr lang="en-US" sz="2800" dirty="0">
                <a:solidFill>
                  <a:srgbClr val="0070C0"/>
                </a:solidFill>
              </a:rPr>
              <a:t>Assets are used to make sales </a:t>
            </a:r>
            <a:r>
              <a:rPr lang="en-US" sz="2800" i="1" u="sng" dirty="0">
                <a:solidFill>
                  <a:srgbClr val="00B050"/>
                </a:solidFill>
              </a:rPr>
              <a:t>NOT MATCHING</a:t>
            </a:r>
          </a:p>
          <a:p>
            <a:r>
              <a:rPr lang="en-US" sz="3200" dirty="0">
                <a:solidFill>
                  <a:srgbClr val="FF0000"/>
                </a:solidFill>
              </a:rPr>
              <a:t>STATEMENT OF CASH FLOWS is to monitor sources &amp; uses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Conceptual Framework (FASB)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241" y="1825625"/>
            <a:ext cx="11685182" cy="4351338"/>
          </a:xfrm>
        </p:spPr>
        <p:txBody>
          <a:bodyPr>
            <a:noAutofit/>
          </a:bodyPr>
          <a:lstStyle/>
          <a:p>
            <a:r>
              <a:rPr lang="en-US" sz="3200" dirty="0"/>
              <a:t>Starts with why: </a:t>
            </a:r>
            <a:r>
              <a:rPr lang="en-US" sz="3200" dirty="0">
                <a:solidFill>
                  <a:srgbClr val="FF0000"/>
                </a:solidFill>
              </a:rPr>
              <a:t>our thesis – provide information to decision makers</a:t>
            </a:r>
          </a:p>
          <a:p>
            <a:r>
              <a:rPr lang="en-US" sz="3200" dirty="0">
                <a:solidFill>
                  <a:srgbClr val="0070C0"/>
                </a:solidFill>
              </a:rPr>
              <a:t>Desired characteristics of this information:</a:t>
            </a:r>
          </a:p>
          <a:p>
            <a:pPr lvl="1"/>
            <a:r>
              <a:rPr lang="en-US" sz="2800" b="1" i="1" dirty="0">
                <a:solidFill>
                  <a:srgbClr val="7030A0"/>
                </a:solidFill>
              </a:rPr>
              <a:t>Relevant</a:t>
            </a:r>
            <a:r>
              <a:rPr lang="en-US" sz="2800" dirty="0">
                <a:solidFill>
                  <a:srgbClr val="7030A0"/>
                </a:solidFill>
              </a:rPr>
              <a:t> – predictive, confirmatory, timely</a:t>
            </a:r>
          </a:p>
          <a:p>
            <a:pPr lvl="1"/>
            <a:r>
              <a:rPr lang="en-US" sz="2800" b="1" i="1" dirty="0">
                <a:solidFill>
                  <a:srgbClr val="00B050"/>
                </a:solidFill>
              </a:rPr>
              <a:t>Reliable </a:t>
            </a:r>
            <a:r>
              <a:rPr lang="en-US" sz="2800" dirty="0">
                <a:solidFill>
                  <a:srgbClr val="00B050"/>
                </a:solidFill>
              </a:rPr>
              <a:t>– complete, neutral, reproducible</a:t>
            </a:r>
          </a:p>
          <a:p>
            <a:pPr lvl="1"/>
            <a:r>
              <a:rPr lang="en-US" sz="2800" b="1" i="1" dirty="0"/>
              <a:t>Consistent</a:t>
            </a:r>
            <a:r>
              <a:rPr lang="en-US" sz="2800" dirty="0"/>
              <a:t> – from period to period</a:t>
            </a:r>
          </a:p>
          <a:p>
            <a:pPr lvl="1"/>
            <a:r>
              <a:rPr lang="en-US" sz="2800" b="1" i="1" dirty="0">
                <a:solidFill>
                  <a:srgbClr val="002060"/>
                </a:solidFill>
              </a:rPr>
              <a:t>Comparable</a:t>
            </a:r>
            <a:r>
              <a:rPr lang="en-US" sz="2800" dirty="0">
                <a:solidFill>
                  <a:srgbClr val="002060"/>
                </a:solidFill>
              </a:rPr>
              <a:t> – from firm to firm</a:t>
            </a:r>
          </a:p>
          <a:p>
            <a:r>
              <a:rPr lang="en-US" sz="3200" u="sng" dirty="0">
                <a:solidFill>
                  <a:srgbClr val="002060"/>
                </a:solidFill>
              </a:rPr>
              <a:t>Elements: </a:t>
            </a:r>
            <a:r>
              <a:rPr lang="en-US" sz="3200" dirty="0">
                <a:solidFill>
                  <a:srgbClr val="92D050"/>
                </a:solidFill>
              </a:rPr>
              <a:t>assets, liabilities, equities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/>
              <a:t>revenues, expenses</a:t>
            </a:r>
            <a:r>
              <a:rPr lang="en-US" sz="3200" dirty="0">
                <a:solidFill>
                  <a:srgbClr val="002060"/>
                </a:solidFill>
              </a:rPr>
              <a:t>,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F0"/>
                </a:solidFill>
              </a:rPr>
              <a:t>gains, losses</a:t>
            </a:r>
            <a:r>
              <a:rPr lang="en-US" sz="3200" dirty="0">
                <a:solidFill>
                  <a:srgbClr val="FF0000"/>
                </a:solidFill>
              </a:rPr>
              <a:t>, investment by owners, distributions to owners,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comprehensive income</a:t>
            </a:r>
          </a:p>
        </p:txBody>
      </p:sp>
    </p:spTree>
    <p:extLst>
      <p:ext uri="{BB962C8B-B14F-4D97-AF65-F5344CB8AC3E}">
        <p14:creationId xmlns:p14="http://schemas.microsoft.com/office/powerpoint/2010/main" val="183107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Assumptions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Constraints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Assumptions:</a:t>
            </a:r>
          </a:p>
          <a:p>
            <a:pPr lvl="1"/>
            <a:r>
              <a:rPr lang="en-US" u="sng" dirty="0">
                <a:solidFill>
                  <a:srgbClr val="00B050"/>
                </a:solidFill>
              </a:rPr>
              <a:t>Going Concern </a:t>
            </a:r>
            <a:r>
              <a:rPr lang="en-US" dirty="0">
                <a:solidFill>
                  <a:srgbClr val="00B050"/>
                </a:solidFill>
              </a:rPr>
              <a:t>– stays in business</a:t>
            </a:r>
          </a:p>
          <a:p>
            <a:pPr lvl="1"/>
            <a:r>
              <a:rPr lang="en-US" u="sng" dirty="0">
                <a:solidFill>
                  <a:srgbClr val="00B050"/>
                </a:solidFill>
              </a:rPr>
              <a:t>Periodicity</a:t>
            </a:r>
            <a:r>
              <a:rPr lang="en-US" dirty="0">
                <a:solidFill>
                  <a:srgbClr val="00B050"/>
                </a:solidFill>
              </a:rPr>
              <a:t> – regular end of period</a:t>
            </a:r>
          </a:p>
          <a:p>
            <a:pPr lvl="1"/>
            <a:r>
              <a:rPr lang="en-US" u="sng" dirty="0">
                <a:solidFill>
                  <a:srgbClr val="00B050"/>
                </a:solidFill>
              </a:rPr>
              <a:t>Constant Monetary Unit </a:t>
            </a:r>
            <a:r>
              <a:rPr lang="en-US" dirty="0">
                <a:solidFill>
                  <a:srgbClr val="00B050"/>
                </a:solidFill>
              </a:rPr>
              <a:t>– inflation can be ignored</a:t>
            </a:r>
          </a:p>
          <a:p>
            <a:pPr lvl="1"/>
            <a:r>
              <a:rPr lang="en-US" u="sng" dirty="0">
                <a:solidFill>
                  <a:srgbClr val="00B050"/>
                </a:solidFill>
              </a:rPr>
              <a:t>Economic Entity </a:t>
            </a:r>
            <a:r>
              <a:rPr lang="en-US" dirty="0">
                <a:solidFill>
                  <a:srgbClr val="00B050"/>
                </a:solidFill>
              </a:rPr>
              <a:t>– the boundaries of the company are discernable</a:t>
            </a:r>
          </a:p>
          <a:p>
            <a:r>
              <a:rPr lang="en-US" dirty="0"/>
              <a:t>Constraints:</a:t>
            </a:r>
          </a:p>
          <a:p>
            <a:pPr lvl="1"/>
            <a:r>
              <a:rPr lang="en-US" u="sng" dirty="0">
                <a:solidFill>
                  <a:srgbClr val="0070C0"/>
                </a:solidFill>
              </a:rPr>
              <a:t>Materiality</a:t>
            </a:r>
            <a:r>
              <a:rPr lang="en-US" dirty="0">
                <a:solidFill>
                  <a:srgbClr val="0070C0"/>
                </a:solidFill>
              </a:rPr>
              <a:t> – would it matter to a reasonable investor? Choice of method</a:t>
            </a:r>
          </a:p>
          <a:p>
            <a:pPr lvl="1"/>
            <a:r>
              <a:rPr lang="en-US" u="sng" dirty="0">
                <a:solidFill>
                  <a:srgbClr val="0070C0"/>
                </a:solidFill>
              </a:rPr>
              <a:t>Conservatism</a:t>
            </a:r>
            <a:r>
              <a:rPr lang="en-US" dirty="0">
                <a:solidFill>
                  <a:srgbClr val="0070C0"/>
                </a:solidFill>
              </a:rPr>
              <a:t> – low estimates of revenue/gains, high estimates of costs/losses</a:t>
            </a:r>
          </a:p>
          <a:p>
            <a:pPr lvl="1"/>
            <a:r>
              <a:rPr lang="en-US" u="sng" dirty="0">
                <a:solidFill>
                  <a:srgbClr val="0070C0"/>
                </a:solidFill>
              </a:rPr>
              <a:t>Cost-Benefit Tradeoff </a:t>
            </a:r>
            <a:r>
              <a:rPr lang="en-US" dirty="0">
                <a:solidFill>
                  <a:srgbClr val="0070C0"/>
                </a:solidFill>
              </a:rPr>
              <a:t>– if the method is not worth the information, don’t</a:t>
            </a:r>
          </a:p>
          <a:p>
            <a:pPr lvl="1"/>
            <a:r>
              <a:rPr lang="en-US" u="sng" dirty="0">
                <a:solidFill>
                  <a:srgbClr val="0070C0"/>
                </a:solidFill>
              </a:rPr>
              <a:t>Industry Practices </a:t>
            </a:r>
            <a:r>
              <a:rPr lang="en-US" dirty="0">
                <a:solidFill>
                  <a:srgbClr val="0070C0"/>
                </a:solidFill>
              </a:rPr>
              <a:t>– if other similar firms do it one way, be comparable</a:t>
            </a:r>
          </a:p>
        </p:txBody>
      </p:sp>
    </p:spTree>
    <p:extLst>
      <p:ext uri="{BB962C8B-B14F-4D97-AF65-F5344CB8AC3E}">
        <p14:creationId xmlns:p14="http://schemas.microsoft.com/office/powerpoint/2010/main" val="138207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Framework (FASB)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u="sng" dirty="0"/>
              <a:t>Principles</a:t>
            </a:r>
            <a:r>
              <a:rPr lang="en-US" sz="3600" dirty="0"/>
              <a:t>:</a:t>
            </a:r>
          </a:p>
          <a:p>
            <a:pPr lvl="1"/>
            <a:r>
              <a:rPr lang="en-US" sz="3200" b="1" i="1" dirty="0">
                <a:solidFill>
                  <a:srgbClr val="002060"/>
                </a:solidFill>
              </a:rPr>
              <a:t>Revenue Recognition </a:t>
            </a:r>
            <a:r>
              <a:rPr lang="en-US" sz="3200" dirty="0">
                <a:solidFill>
                  <a:srgbClr val="002060"/>
                </a:solidFill>
              </a:rPr>
              <a:t>– at the time of the sales </a:t>
            </a:r>
            <a:r>
              <a:rPr lang="en-US" sz="3200" dirty="0">
                <a:solidFill>
                  <a:srgbClr val="7030A0"/>
                </a:solidFill>
              </a:rPr>
              <a:t>(not when collected) </a:t>
            </a:r>
            <a:r>
              <a:rPr lang="en-US" sz="3200" dirty="0">
                <a:solidFill>
                  <a:srgbClr val="00B050"/>
                </a:solidFill>
              </a:rPr>
              <a:t>TRIGGERS</a:t>
            </a:r>
            <a:r>
              <a:rPr lang="en-US" sz="3200" dirty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endParaRPr lang="en-US" sz="3200" dirty="0">
              <a:solidFill>
                <a:srgbClr val="00B050"/>
              </a:solidFill>
            </a:endParaRPr>
          </a:p>
          <a:p>
            <a:pPr lvl="1"/>
            <a:r>
              <a:rPr lang="en-US" sz="3200" b="1" i="1" dirty="0">
                <a:solidFill>
                  <a:srgbClr val="FF0000"/>
                </a:solidFill>
              </a:rPr>
              <a:t>Expense Matching </a:t>
            </a:r>
            <a:r>
              <a:rPr lang="en-US" sz="3200" dirty="0">
                <a:solidFill>
                  <a:srgbClr val="FF0000"/>
                </a:solidFill>
              </a:rPr>
              <a:t>– alignment of specific sales with their costs for </a:t>
            </a:r>
            <a:r>
              <a:rPr lang="en-US" sz="3200" dirty="0">
                <a:solidFill>
                  <a:srgbClr val="00B050"/>
                </a:solidFill>
              </a:rPr>
              <a:t>profit</a:t>
            </a:r>
            <a:r>
              <a:rPr lang="en-US" sz="3200" dirty="0">
                <a:solidFill>
                  <a:srgbClr val="FF0000"/>
                </a:solidFill>
              </a:rPr>
              <a:t> measurement</a:t>
            </a:r>
          </a:p>
          <a:p>
            <a:pPr lvl="1"/>
            <a:r>
              <a:rPr lang="en-US" sz="3200" b="1" i="1" dirty="0"/>
              <a:t>Historical Cost </a:t>
            </a:r>
            <a:r>
              <a:rPr lang="en-US" sz="3200" dirty="0"/>
              <a:t>of assets for depreciation (i.e. </a:t>
            </a:r>
            <a:r>
              <a:rPr lang="en-US" sz="3200" dirty="0">
                <a:solidFill>
                  <a:srgbClr val="FF0000"/>
                </a:solidFill>
              </a:rPr>
              <a:t>matching</a:t>
            </a:r>
            <a:r>
              <a:rPr lang="en-US" sz="3200" dirty="0"/>
              <a:t>)</a:t>
            </a:r>
            <a:endParaRPr lang="en-US" sz="3200" dirty="0">
              <a:solidFill>
                <a:srgbClr val="FF0000"/>
              </a:solidFill>
            </a:endParaRPr>
          </a:p>
          <a:p>
            <a:pPr lvl="1"/>
            <a:r>
              <a:rPr lang="en-US" sz="3200" b="1" i="1" dirty="0"/>
              <a:t>Full Disclosure </a:t>
            </a:r>
            <a:r>
              <a:rPr lang="en-US" sz="3200" dirty="0"/>
              <a:t>– of all relevant information (e.g. notes to the financials)</a:t>
            </a:r>
          </a:p>
        </p:txBody>
      </p:sp>
    </p:spTree>
    <p:extLst>
      <p:ext uri="{BB962C8B-B14F-4D97-AF65-F5344CB8AC3E}">
        <p14:creationId xmlns:p14="http://schemas.microsoft.com/office/powerpoint/2010/main" val="16354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4679"/>
            <a:ext cx="10515600" cy="4697838"/>
          </a:xfrm>
        </p:spPr>
        <p:txBody>
          <a:bodyPr/>
          <a:lstStyle/>
          <a:p>
            <a:r>
              <a:rPr lang="en-US" u="sng" dirty="0">
                <a:solidFill>
                  <a:srgbClr val="FF0000"/>
                </a:solidFill>
              </a:rPr>
              <a:t>Matching</a:t>
            </a:r>
            <a:r>
              <a:rPr lang="en-US" dirty="0"/>
              <a:t> helps measure performance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Revenue recognition triggers it </a:t>
            </a:r>
            <a:r>
              <a:rPr lang="en-US" dirty="0"/>
              <a:t>(at the time of sale)</a:t>
            </a:r>
          </a:p>
          <a:p>
            <a:pPr lvl="1"/>
            <a:r>
              <a:rPr lang="en-US" dirty="0"/>
              <a:t>Cost measurement issues (cost benefit tradeoff, accuracy?)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Judgement</a:t>
            </a:r>
          </a:p>
          <a:p>
            <a:pPr lvl="2"/>
            <a:r>
              <a:rPr lang="en-US" dirty="0"/>
              <a:t>Method (e.g. depreciation)</a:t>
            </a:r>
          </a:p>
          <a:p>
            <a:pPr lvl="2"/>
            <a:r>
              <a:rPr lang="en-US" dirty="0"/>
              <a:t>Inputs (accuracy?)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Manipulation</a:t>
            </a:r>
          </a:p>
          <a:p>
            <a:pPr lvl="2"/>
            <a:r>
              <a:rPr lang="en-US" dirty="0"/>
              <a:t>Performance pay or appearance</a:t>
            </a:r>
          </a:p>
          <a:p>
            <a:pPr lvl="2"/>
            <a:r>
              <a:rPr lang="en-US" dirty="0"/>
              <a:t>Cost of capital (investments)</a:t>
            </a:r>
          </a:p>
          <a:p>
            <a:r>
              <a:rPr lang="en-US" b="1" u="sng" dirty="0">
                <a:solidFill>
                  <a:srgbClr val="FFC000"/>
                </a:solidFill>
              </a:rPr>
              <a:t>Cash</a:t>
            </a:r>
            <a:r>
              <a:rPr lang="en-US" dirty="0"/>
              <a:t> helps “check” </a:t>
            </a:r>
            <a:r>
              <a:rPr lang="en-US" i="1" dirty="0"/>
              <a:t>accrual</a:t>
            </a:r>
            <a:r>
              <a:rPr lang="en-US" dirty="0"/>
              <a:t> (in addition to being necessary to operate)</a:t>
            </a:r>
          </a:p>
          <a:p>
            <a:pPr lvl="1"/>
            <a:r>
              <a:rPr lang="en-US" dirty="0"/>
              <a:t>Profits should turn into cash at a regular rate (operating CF)</a:t>
            </a:r>
          </a:p>
          <a:p>
            <a:pPr lvl="1"/>
            <a:r>
              <a:rPr lang="en-US" dirty="0"/>
              <a:t>Cash has other sources and uses (investment, financing CFs)</a:t>
            </a:r>
          </a:p>
        </p:txBody>
      </p:sp>
    </p:spTree>
    <p:extLst>
      <p:ext uri="{BB962C8B-B14F-4D97-AF65-F5344CB8AC3E}">
        <p14:creationId xmlns:p14="http://schemas.microsoft.com/office/powerpoint/2010/main" val="393629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/>
          <a:lstStyle/>
          <a:p>
            <a:r>
              <a:rPr lang="en-US" dirty="0"/>
              <a:t>Comparative Balance Sheet </a:t>
            </a:r>
            <a:r>
              <a:rPr lang="en-US" dirty="0">
                <a:solidFill>
                  <a:srgbClr val="7030A0"/>
                </a:solidFill>
              </a:rPr>
              <a:t>–across P&amp;L time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783260"/>
              </p:ext>
            </p:extLst>
          </p:nvPr>
        </p:nvGraphicFramePr>
        <p:xfrm>
          <a:off x="1117155" y="1232781"/>
          <a:ext cx="7071660" cy="526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6172085" imgH="4591239" progId="Excel.Sheet.12">
                  <p:embed/>
                </p:oleObj>
              </mc:Choice>
              <mc:Fallback>
                <p:oleObj name="Worksheet" r:id="rId3" imgW="6172085" imgH="4591239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7155" y="1232781"/>
                        <a:ext cx="7071660" cy="5260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3844603" y="1387475"/>
            <a:ext cx="3183467" cy="34431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3955082" y="1491729"/>
            <a:ext cx="189264" cy="3629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2992158" y="1491729"/>
            <a:ext cx="1106311" cy="37479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3863342" y="1491729"/>
            <a:ext cx="3559611" cy="33189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3024FC2-205F-4D1B-94E1-B69154493FC8}"/>
              </a:ext>
            </a:extLst>
          </p:cNvPr>
          <p:cNvSpPr txBox="1"/>
          <p:nvPr/>
        </p:nvSpPr>
        <p:spPr>
          <a:xfrm>
            <a:off x="8480363" y="1736035"/>
            <a:ext cx="3543662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Balance Sheet accounts are </a:t>
            </a:r>
          </a:p>
          <a:p>
            <a:r>
              <a:rPr lang="en-US" u="sng" dirty="0"/>
              <a:t>Permanent accounts </a:t>
            </a:r>
            <a:r>
              <a:rPr lang="en-US" dirty="0"/>
              <a:t>that carry over</a:t>
            </a:r>
          </a:p>
          <a:p>
            <a:r>
              <a:rPr lang="en-US" dirty="0"/>
              <a:t>their balances from year to year.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Income Statement accounts are </a:t>
            </a:r>
          </a:p>
          <a:p>
            <a:r>
              <a:rPr lang="en-US" u="sng" dirty="0"/>
              <a:t>Temporary accounts </a:t>
            </a:r>
            <a:r>
              <a:rPr lang="en-US" dirty="0"/>
              <a:t>that are closed</a:t>
            </a:r>
          </a:p>
          <a:p>
            <a:r>
              <a:rPr lang="en-US" dirty="0"/>
              <a:t>out to Retained Earnings on the </a:t>
            </a:r>
          </a:p>
          <a:p>
            <a:r>
              <a:rPr lang="en-US" dirty="0"/>
              <a:t>Balance Sheet at the end of each </a:t>
            </a:r>
          </a:p>
          <a:p>
            <a:r>
              <a:rPr lang="en-US" dirty="0"/>
              <a:t>fiscal year. The new year</a:t>
            </a:r>
          </a:p>
          <a:p>
            <a:r>
              <a:rPr lang="en-US" dirty="0"/>
              <a:t>starts with zero balances in each</a:t>
            </a:r>
          </a:p>
          <a:p>
            <a:r>
              <a:rPr lang="en-US" dirty="0"/>
              <a:t>account. </a:t>
            </a:r>
          </a:p>
        </p:txBody>
      </p:sp>
    </p:spTree>
    <p:extLst>
      <p:ext uri="{BB962C8B-B14F-4D97-AF65-F5344CB8AC3E}">
        <p14:creationId xmlns:p14="http://schemas.microsoft.com/office/powerpoint/2010/main" val="990308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1027"/>
          </a:xfrm>
        </p:spPr>
        <p:txBody>
          <a:bodyPr/>
          <a:lstStyle/>
          <a:p>
            <a:r>
              <a:rPr lang="en-US" dirty="0"/>
              <a:t>Accrual Financial Statements: Cash?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116" y="1139752"/>
            <a:ext cx="9059917" cy="5492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82349" y="1920240"/>
            <a:ext cx="122078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 PQ</a:t>
            </a:r>
          </a:p>
          <a:p>
            <a:r>
              <a:rPr lang="en-US" sz="3600" u="sng" dirty="0"/>
              <a:t>(VQ)</a:t>
            </a:r>
          </a:p>
          <a:p>
            <a:r>
              <a:rPr lang="en-US" sz="3600" dirty="0"/>
              <a:t> CM</a:t>
            </a:r>
          </a:p>
          <a:p>
            <a:r>
              <a:rPr lang="en-US" sz="3600" u="sng" dirty="0"/>
              <a:t> (F)  </a:t>
            </a:r>
          </a:p>
          <a:p>
            <a:r>
              <a:rPr lang="en-US" sz="3600" dirty="0"/>
              <a:t>Profit</a:t>
            </a:r>
          </a:p>
        </p:txBody>
      </p:sp>
    </p:spTree>
    <p:extLst>
      <p:ext uri="{BB962C8B-B14F-4D97-AF65-F5344CB8AC3E}">
        <p14:creationId xmlns:p14="http://schemas.microsoft.com/office/powerpoint/2010/main" val="1878081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13691</TotalTime>
  <Words>647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Worksheet</vt:lpstr>
      <vt:lpstr>Accounting: Purpose and Use</vt:lpstr>
      <vt:lpstr>Our Class Thesis: The purpose of accounting</vt:lpstr>
      <vt:lpstr>Accrual Financial Statements: Cash?</vt:lpstr>
      <vt:lpstr>Accrual statements: MATCHING</vt:lpstr>
      <vt:lpstr>Accounting Conceptual Framework (FASB)</vt:lpstr>
      <vt:lpstr>Assumptions and Constraints:</vt:lpstr>
      <vt:lpstr>Conceptual Framework (FASB) continued</vt:lpstr>
      <vt:lpstr>Estimations</vt:lpstr>
      <vt:lpstr>Comparative Balance Sheet –across P&amp;L time</vt:lpstr>
      <vt:lpstr>Accrual Financial Statements: Cash?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 630 Week 1</dc:title>
  <dc:creator>Paul Tomolonis</dc:creator>
  <cp:lastModifiedBy>Tara</cp:lastModifiedBy>
  <cp:revision>32</cp:revision>
  <dcterms:created xsi:type="dcterms:W3CDTF">2018-04-17T00:00:31Z</dcterms:created>
  <dcterms:modified xsi:type="dcterms:W3CDTF">2020-09-01T18:07:25Z</dcterms:modified>
</cp:coreProperties>
</file>